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4"/>
  </p:notesMasterIdLst>
  <p:sldIdLst>
    <p:sldId id="256" r:id="rId2"/>
    <p:sldId id="292" r:id="rId3"/>
    <p:sldId id="284" r:id="rId4"/>
    <p:sldId id="285" r:id="rId5"/>
    <p:sldId id="291" r:id="rId6"/>
    <p:sldId id="289" r:id="rId7"/>
    <p:sldId id="288" r:id="rId8"/>
    <p:sldId id="290" r:id="rId9"/>
    <p:sldId id="278" r:id="rId10"/>
    <p:sldId id="273" r:id="rId11"/>
    <p:sldId id="282" r:id="rId12"/>
    <p:sldId id="262" r:id="rId13"/>
  </p:sldIdLst>
  <p:sldSz cx="9144000" cy="5143500" type="screen16x9"/>
  <p:notesSz cx="6858000" cy="9144000"/>
  <p:embeddedFontLst>
    <p:embeddedFont>
      <p:font typeface="Open Sans" panose="020B0604020202020204" charset="0"/>
      <p:regular r:id="rId15"/>
      <p:bold r:id="rId16"/>
      <p:italic r:id="rId17"/>
      <p:boldItalic r:id="rId18"/>
    </p:embeddedFont>
    <p:embeddedFont>
      <p:font typeface="PT Sans Narrow" panose="020B0604020202020204" charset="0"/>
      <p:regular r:id="rId19"/>
      <p:bold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B00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2414002-811E-4135-5D65-A246DBE73C54}" v="17" dt="2020-04-27T23:53:04.012"/>
    <p1510:client id="{0A02793E-BB76-A422-8CD2-27B308DC62BE}" v="1" dt="2020-03-09T22:50:28.394"/>
    <p1510:client id="{0EFD26ED-9462-5E14-D493-5C360A59FF22}" v="2" dt="2020-03-10T04:26:59.913"/>
    <p1510:client id="{18C14267-D915-40BA-8B34-BB2F0B8AF69F}" v="553" dt="2020-03-10T04:50:04.534"/>
    <p1510:client id="{2CA1794C-BC03-8EEC-71EB-9F9EC7D1EB2D}" v="57" dt="2020-03-10T02:20:07.536"/>
    <p1510:client id="{3A181E68-E8F8-4F9A-5512-9B369514526B}" v="5" dt="2020-04-25T19:43:52.523"/>
    <p1510:client id="{46B86CDF-FEE4-0B20-740E-DE291A25ABBB}" v="2" dt="2020-03-10T06:59:54.788"/>
    <p1510:client id="{56B07B28-AF2B-EA21-56C8-46FBDB1D9B68}" v="71" dt="2020-04-25T19:51:08.371"/>
    <p1510:client id="{5F544D5E-DCDE-4661-B0C6-E7D503AAFB2C}" v="22" dt="2020-03-09T22:22:14.618"/>
    <p1510:client id="{66253E8A-9697-13A0-67FA-643A1926F62E}" v="293" dt="2020-04-28T04:42:23.576"/>
    <p1510:client id="{6CCBC7D3-9878-85F0-00BD-1CBEB68871D8}" v="1" dt="2020-04-26T02:02:00.645"/>
    <p1510:client id="{7BD316BE-0AAA-4899-9C01-094B1D8136F7}" v="506" dt="2020-04-25T21:47:19.163"/>
    <p1510:client id="{A5742E99-DE52-07F1-CF6F-F10BFD2E788E}" v="47" dt="2020-04-27T23:52:25.390"/>
    <p1510:client id="{B86EA223-FFED-37FE-E9C5-0B9A9543DCAF}" v="3" dt="2020-03-10T02:46:38.812"/>
    <p1510:client id="{B9CAAF51-4129-DCC8-8D2C-0B856684DB82}" v="2" dt="2020-04-27T02:20:22.593"/>
    <p1510:client id="{EEE31EDB-4033-BF45-9A53-97DC13EAA76F}" v="697" dt="2020-04-25T19:30:14.161"/>
    <p1510:client id="{F1092FF2-E499-01A1-FE65-99B5FC154949}" v="14" dt="2020-04-25T21:50:59.597"/>
    <p1510:client id="{F72BBA5C-B400-48B1-89D2-9CBB47675DAE}" v="98" dt="2020-03-10T02:40:19.904"/>
    <p1510:client id="{FA79591A-57DB-5AFC-58FD-AF1CDAED963C}" v="125" dt="2020-04-26T01:30:17.18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162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7AEA13C-AB1B-5043-AEAF-243708E8E21F}" type="doc">
      <dgm:prSet loTypeId="urn:microsoft.com/office/officeart/2008/layout/VerticalCurvedLis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82AC4C7-F0F2-E74B-B347-2CF2559CA338}">
      <dgm:prSet phldrT="[Text]"/>
      <dgm:spPr/>
      <dgm:t>
        <a:bodyPr/>
        <a:lstStyle/>
        <a:p>
          <a:pPr rtl="0"/>
          <a:r>
            <a:rPr lang="en-US"/>
            <a:t>Optimize performance and time taken to train robots in tasks like Robo-soccer in the real world</a:t>
          </a:r>
          <a:r>
            <a:rPr lang="en-US">
              <a:latin typeface="Arial"/>
            </a:rPr>
            <a:t> </a:t>
          </a:r>
          <a:endParaRPr lang="en-US"/>
        </a:p>
      </dgm:t>
    </dgm:pt>
    <dgm:pt modelId="{7FAA5935-3246-2B42-9714-EE0D9A974733}" type="parTrans" cxnId="{B01C0952-7CB8-0949-BBF6-23B651047454}">
      <dgm:prSet/>
      <dgm:spPr/>
      <dgm:t>
        <a:bodyPr/>
        <a:lstStyle/>
        <a:p>
          <a:endParaRPr lang="en-US"/>
        </a:p>
      </dgm:t>
    </dgm:pt>
    <dgm:pt modelId="{7075A1B1-42D2-2A4C-9A3D-FBEBDBB4CFCF}" type="sibTrans" cxnId="{B01C0952-7CB8-0949-BBF6-23B651047454}">
      <dgm:prSet/>
      <dgm:spPr/>
      <dgm:t>
        <a:bodyPr/>
        <a:lstStyle/>
        <a:p>
          <a:endParaRPr lang="en-US"/>
        </a:p>
      </dgm:t>
    </dgm:pt>
    <dgm:pt modelId="{86E4BF96-461A-2144-BCD7-F29269E49449}">
      <dgm:prSet phldrT="[Text]"/>
      <dgm:spPr/>
      <dgm:t>
        <a:bodyPr/>
        <a:lstStyle/>
        <a:p>
          <a:pPr rtl="0"/>
          <a:r>
            <a:rPr lang="en-US">
              <a:latin typeface="Arial"/>
            </a:rPr>
            <a:t>Transfering</a:t>
          </a:r>
          <a:r>
            <a:rPr lang="en-US"/>
            <a:t> </a:t>
          </a:r>
          <a:r>
            <a:rPr lang="en-US">
              <a:latin typeface="Arial"/>
            </a:rPr>
            <a:t>learned behaviours in</a:t>
          </a:r>
          <a:r>
            <a:rPr lang="en-US"/>
            <a:t> virtual environments to </a:t>
          </a:r>
          <a:r>
            <a:rPr lang="en-US">
              <a:latin typeface="Arial"/>
            </a:rPr>
            <a:t>the real-world, </a:t>
          </a:r>
          <a:r>
            <a:rPr lang="en-US"/>
            <a:t>resulting in reduced training time and cost</a:t>
          </a:r>
        </a:p>
      </dgm:t>
    </dgm:pt>
    <dgm:pt modelId="{C094741F-0460-2D47-A048-34910BFCF93F}" type="parTrans" cxnId="{80DB4B7F-0FEA-744F-B51D-F0C26A6BA4F9}">
      <dgm:prSet/>
      <dgm:spPr/>
      <dgm:t>
        <a:bodyPr/>
        <a:lstStyle/>
        <a:p>
          <a:endParaRPr lang="en-US"/>
        </a:p>
      </dgm:t>
    </dgm:pt>
    <dgm:pt modelId="{5DC677A6-B832-8044-B1AA-44E27CE5FC79}" type="sibTrans" cxnId="{80DB4B7F-0FEA-744F-B51D-F0C26A6BA4F9}">
      <dgm:prSet/>
      <dgm:spPr/>
      <dgm:t>
        <a:bodyPr/>
        <a:lstStyle/>
        <a:p>
          <a:endParaRPr lang="en-US"/>
        </a:p>
      </dgm:t>
    </dgm:pt>
    <dgm:pt modelId="{92D0F2F3-160E-4A7F-8E47-21E350D2952B}">
      <dgm:prSet phldr="0"/>
      <dgm:spPr/>
      <dgm:t>
        <a:bodyPr/>
        <a:lstStyle/>
        <a:p>
          <a:pPr rtl="0"/>
          <a:r>
            <a:rPr lang="en-US">
              <a:latin typeface="Arial"/>
            </a:rPr>
            <a:t>Can be used as base for animation in games and other animated media</a:t>
          </a:r>
        </a:p>
      </dgm:t>
    </dgm:pt>
    <dgm:pt modelId="{2F2D820B-0990-45D8-A624-567A04FE5F7A}" type="parTrans" cxnId="{34750407-01B9-4BB2-810B-DBE1F941E780}">
      <dgm:prSet/>
      <dgm:spPr/>
    </dgm:pt>
    <dgm:pt modelId="{EF624333-5FBB-4704-8C59-FF537B193CFB}" type="sibTrans" cxnId="{34750407-01B9-4BB2-810B-DBE1F941E780}">
      <dgm:prSet/>
      <dgm:spPr/>
    </dgm:pt>
    <dgm:pt modelId="{3E427B94-67C4-D34F-95A4-76543D9574B7}" type="pres">
      <dgm:prSet presAssocID="{97AEA13C-AB1B-5043-AEAF-243708E8E21F}" presName="Name0" presStyleCnt="0">
        <dgm:presLayoutVars>
          <dgm:chMax val="7"/>
          <dgm:chPref val="7"/>
          <dgm:dir/>
        </dgm:presLayoutVars>
      </dgm:prSet>
      <dgm:spPr/>
    </dgm:pt>
    <dgm:pt modelId="{21C5880E-40CE-AF44-8B64-A0A235C2C64E}" type="pres">
      <dgm:prSet presAssocID="{97AEA13C-AB1B-5043-AEAF-243708E8E21F}" presName="Name1" presStyleCnt="0"/>
      <dgm:spPr/>
    </dgm:pt>
    <dgm:pt modelId="{72E609D3-7AA0-CF4A-A217-56E0E894B1CE}" type="pres">
      <dgm:prSet presAssocID="{97AEA13C-AB1B-5043-AEAF-243708E8E21F}" presName="cycle" presStyleCnt="0"/>
      <dgm:spPr/>
    </dgm:pt>
    <dgm:pt modelId="{2D691E21-F5AC-A246-9DA0-5B77316706A6}" type="pres">
      <dgm:prSet presAssocID="{97AEA13C-AB1B-5043-AEAF-243708E8E21F}" presName="srcNode" presStyleLbl="node1" presStyleIdx="0" presStyleCnt="3"/>
      <dgm:spPr/>
    </dgm:pt>
    <dgm:pt modelId="{1838C8C9-1745-8844-AD5B-52B2055E7C67}" type="pres">
      <dgm:prSet presAssocID="{97AEA13C-AB1B-5043-AEAF-243708E8E21F}" presName="conn" presStyleLbl="parChTrans1D2" presStyleIdx="0" presStyleCnt="1"/>
      <dgm:spPr/>
    </dgm:pt>
    <dgm:pt modelId="{0BFBDA9B-9EFC-FE42-8C1B-007A232513AF}" type="pres">
      <dgm:prSet presAssocID="{97AEA13C-AB1B-5043-AEAF-243708E8E21F}" presName="extraNode" presStyleLbl="node1" presStyleIdx="0" presStyleCnt="3"/>
      <dgm:spPr/>
    </dgm:pt>
    <dgm:pt modelId="{03B2E0FB-AAAA-BA41-9C30-F62853C94BB6}" type="pres">
      <dgm:prSet presAssocID="{97AEA13C-AB1B-5043-AEAF-243708E8E21F}" presName="dstNode" presStyleLbl="node1" presStyleIdx="0" presStyleCnt="3"/>
      <dgm:spPr/>
    </dgm:pt>
    <dgm:pt modelId="{DFBAD02F-77D7-DB4E-B0F9-DC9FC2794F53}" type="pres">
      <dgm:prSet presAssocID="{282AC4C7-F0F2-E74B-B347-2CF2559CA338}" presName="text_1" presStyleLbl="node1" presStyleIdx="0" presStyleCnt="3">
        <dgm:presLayoutVars>
          <dgm:bulletEnabled val="1"/>
        </dgm:presLayoutVars>
      </dgm:prSet>
      <dgm:spPr/>
    </dgm:pt>
    <dgm:pt modelId="{2F698674-D494-8B45-9153-465199E87881}" type="pres">
      <dgm:prSet presAssocID="{282AC4C7-F0F2-E74B-B347-2CF2559CA338}" presName="accent_1" presStyleCnt="0"/>
      <dgm:spPr/>
    </dgm:pt>
    <dgm:pt modelId="{3AEB073F-50D9-E14D-8029-93AE2281390A}" type="pres">
      <dgm:prSet presAssocID="{282AC4C7-F0F2-E74B-B347-2CF2559CA338}" presName="accentRepeatNode" presStyleLbl="solidFgAcc1" presStyleIdx="0" presStyleCnt="3"/>
      <dgm:spPr/>
    </dgm:pt>
    <dgm:pt modelId="{E7A4F0E6-8725-6145-80BD-EE112E4F6AA8}" type="pres">
      <dgm:prSet presAssocID="{86E4BF96-461A-2144-BCD7-F29269E49449}" presName="text_2" presStyleLbl="node1" presStyleIdx="1" presStyleCnt="3">
        <dgm:presLayoutVars>
          <dgm:bulletEnabled val="1"/>
        </dgm:presLayoutVars>
      </dgm:prSet>
      <dgm:spPr/>
    </dgm:pt>
    <dgm:pt modelId="{5B9D0C04-B49C-F746-8E42-BF3E436B8BD4}" type="pres">
      <dgm:prSet presAssocID="{86E4BF96-461A-2144-BCD7-F29269E49449}" presName="accent_2" presStyleCnt="0"/>
      <dgm:spPr/>
    </dgm:pt>
    <dgm:pt modelId="{DC7C395E-CA6C-8D4C-9E4E-B8DB6AEA4E51}" type="pres">
      <dgm:prSet presAssocID="{86E4BF96-461A-2144-BCD7-F29269E49449}" presName="accentRepeatNode" presStyleLbl="solidFgAcc1" presStyleIdx="1" presStyleCnt="3"/>
      <dgm:spPr/>
    </dgm:pt>
    <dgm:pt modelId="{648196B5-CA3F-4BB2-A495-32A32E8B3753}" type="pres">
      <dgm:prSet presAssocID="{92D0F2F3-160E-4A7F-8E47-21E350D2952B}" presName="text_3" presStyleLbl="node1" presStyleIdx="2" presStyleCnt="3">
        <dgm:presLayoutVars>
          <dgm:bulletEnabled val="1"/>
        </dgm:presLayoutVars>
      </dgm:prSet>
      <dgm:spPr/>
    </dgm:pt>
    <dgm:pt modelId="{2FB43F0E-83BA-4631-8F12-37CE4A97C419}" type="pres">
      <dgm:prSet presAssocID="{92D0F2F3-160E-4A7F-8E47-21E350D2952B}" presName="accent_3" presStyleCnt="0"/>
      <dgm:spPr/>
    </dgm:pt>
    <dgm:pt modelId="{623C1DC4-5CC3-46AE-B9AD-8FCF9B4AB5F1}" type="pres">
      <dgm:prSet presAssocID="{92D0F2F3-160E-4A7F-8E47-21E350D2952B}" presName="accentRepeatNode" presStyleLbl="solidFgAcc1" presStyleIdx="2" presStyleCnt="3"/>
      <dgm:spPr/>
    </dgm:pt>
  </dgm:ptLst>
  <dgm:cxnLst>
    <dgm:cxn modelId="{34750407-01B9-4BB2-810B-DBE1F941E780}" srcId="{97AEA13C-AB1B-5043-AEAF-243708E8E21F}" destId="{92D0F2F3-160E-4A7F-8E47-21E350D2952B}" srcOrd="2" destOrd="0" parTransId="{2F2D820B-0990-45D8-A624-567A04FE5F7A}" sibTransId="{EF624333-5FBB-4704-8C59-FF537B193CFB}"/>
    <dgm:cxn modelId="{B01C0952-7CB8-0949-BBF6-23B651047454}" srcId="{97AEA13C-AB1B-5043-AEAF-243708E8E21F}" destId="{282AC4C7-F0F2-E74B-B347-2CF2559CA338}" srcOrd="0" destOrd="0" parTransId="{7FAA5935-3246-2B42-9714-EE0D9A974733}" sibTransId="{7075A1B1-42D2-2A4C-9A3D-FBEBDBB4CFCF}"/>
    <dgm:cxn modelId="{80DB4B7F-0FEA-744F-B51D-F0C26A6BA4F9}" srcId="{97AEA13C-AB1B-5043-AEAF-243708E8E21F}" destId="{86E4BF96-461A-2144-BCD7-F29269E49449}" srcOrd="1" destOrd="0" parTransId="{C094741F-0460-2D47-A048-34910BFCF93F}" sibTransId="{5DC677A6-B832-8044-B1AA-44E27CE5FC79}"/>
    <dgm:cxn modelId="{7436B393-C401-4F31-BB23-6522FD665C5E}" type="presOf" srcId="{282AC4C7-F0F2-E74B-B347-2CF2559CA338}" destId="{DFBAD02F-77D7-DB4E-B0F9-DC9FC2794F53}" srcOrd="0" destOrd="0" presId="urn:microsoft.com/office/officeart/2008/layout/VerticalCurvedList"/>
    <dgm:cxn modelId="{020EDEA5-C8C2-4F46-85AA-D1B3C4BDE9EB}" type="presOf" srcId="{97AEA13C-AB1B-5043-AEAF-243708E8E21F}" destId="{3E427B94-67C4-D34F-95A4-76543D9574B7}" srcOrd="0" destOrd="0" presId="urn:microsoft.com/office/officeart/2008/layout/VerticalCurvedList"/>
    <dgm:cxn modelId="{48C4C9BD-FFDD-47B5-AE6B-328EAA31183A}" type="presOf" srcId="{7075A1B1-42D2-2A4C-9A3D-FBEBDBB4CFCF}" destId="{1838C8C9-1745-8844-AD5B-52B2055E7C67}" srcOrd="0" destOrd="0" presId="urn:microsoft.com/office/officeart/2008/layout/VerticalCurvedList"/>
    <dgm:cxn modelId="{F32628CC-C1E7-4B6E-8DF4-7430FCA2803F}" type="presOf" srcId="{92D0F2F3-160E-4A7F-8E47-21E350D2952B}" destId="{648196B5-CA3F-4BB2-A495-32A32E8B3753}" srcOrd="0" destOrd="0" presId="urn:microsoft.com/office/officeart/2008/layout/VerticalCurvedList"/>
    <dgm:cxn modelId="{14878FEC-3BC5-429E-A3F4-897221FA706D}" type="presOf" srcId="{86E4BF96-461A-2144-BCD7-F29269E49449}" destId="{E7A4F0E6-8725-6145-80BD-EE112E4F6AA8}" srcOrd="0" destOrd="0" presId="urn:microsoft.com/office/officeart/2008/layout/VerticalCurvedList"/>
    <dgm:cxn modelId="{16B5D686-B4F0-416E-B49B-88D58826E087}" type="presParOf" srcId="{3E427B94-67C4-D34F-95A4-76543D9574B7}" destId="{21C5880E-40CE-AF44-8B64-A0A235C2C64E}" srcOrd="0" destOrd="0" presId="urn:microsoft.com/office/officeart/2008/layout/VerticalCurvedList"/>
    <dgm:cxn modelId="{944DE32C-4385-439D-8259-3539BA71BD61}" type="presParOf" srcId="{21C5880E-40CE-AF44-8B64-A0A235C2C64E}" destId="{72E609D3-7AA0-CF4A-A217-56E0E894B1CE}" srcOrd="0" destOrd="0" presId="urn:microsoft.com/office/officeart/2008/layout/VerticalCurvedList"/>
    <dgm:cxn modelId="{D3ABB261-8F44-423A-84AC-2EFB37B60BD4}" type="presParOf" srcId="{72E609D3-7AA0-CF4A-A217-56E0E894B1CE}" destId="{2D691E21-F5AC-A246-9DA0-5B77316706A6}" srcOrd="0" destOrd="0" presId="urn:microsoft.com/office/officeart/2008/layout/VerticalCurvedList"/>
    <dgm:cxn modelId="{EAFE3D09-C96E-434B-A70F-442FAFD54F72}" type="presParOf" srcId="{72E609D3-7AA0-CF4A-A217-56E0E894B1CE}" destId="{1838C8C9-1745-8844-AD5B-52B2055E7C67}" srcOrd="1" destOrd="0" presId="urn:microsoft.com/office/officeart/2008/layout/VerticalCurvedList"/>
    <dgm:cxn modelId="{B016BA7A-43B3-4A42-93DF-ADF6274776F1}" type="presParOf" srcId="{72E609D3-7AA0-CF4A-A217-56E0E894B1CE}" destId="{0BFBDA9B-9EFC-FE42-8C1B-007A232513AF}" srcOrd="2" destOrd="0" presId="urn:microsoft.com/office/officeart/2008/layout/VerticalCurvedList"/>
    <dgm:cxn modelId="{A82627D0-E2EA-4042-8B80-730E04F6DB36}" type="presParOf" srcId="{72E609D3-7AA0-CF4A-A217-56E0E894B1CE}" destId="{03B2E0FB-AAAA-BA41-9C30-F62853C94BB6}" srcOrd="3" destOrd="0" presId="urn:microsoft.com/office/officeart/2008/layout/VerticalCurvedList"/>
    <dgm:cxn modelId="{3A5E286D-5EBE-4B2F-ADD8-B7F5BAF8F8B2}" type="presParOf" srcId="{21C5880E-40CE-AF44-8B64-A0A235C2C64E}" destId="{DFBAD02F-77D7-DB4E-B0F9-DC9FC2794F53}" srcOrd="1" destOrd="0" presId="urn:microsoft.com/office/officeart/2008/layout/VerticalCurvedList"/>
    <dgm:cxn modelId="{38997C06-EDF8-48F5-B4DD-095E5912AFFE}" type="presParOf" srcId="{21C5880E-40CE-AF44-8B64-A0A235C2C64E}" destId="{2F698674-D494-8B45-9153-465199E87881}" srcOrd="2" destOrd="0" presId="urn:microsoft.com/office/officeart/2008/layout/VerticalCurvedList"/>
    <dgm:cxn modelId="{781039DC-01E3-46AB-BA04-39D9DBAA7847}" type="presParOf" srcId="{2F698674-D494-8B45-9153-465199E87881}" destId="{3AEB073F-50D9-E14D-8029-93AE2281390A}" srcOrd="0" destOrd="0" presId="urn:microsoft.com/office/officeart/2008/layout/VerticalCurvedList"/>
    <dgm:cxn modelId="{0188F828-9B40-42A9-AEDB-19122FCA49F7}" type="presParOf" srcId="{21C5880E-40CE-AF44-8B64-A0A235C2C64E}" destId="{E7A4F0E6-8725-6145-80BD-EE112E4F6AA8}" srcOrd="3" destOrd="0" presId="urn:microsoft.com/office/officeart/2008/layout/VerticalCurvedList"/>
    <dgm:cxn modelId="{928EAD88-A76F-4CEC-9145-08A015730C75}" type="presParOf" srcId="{21C5880E-40CE-AF44-8B64-A0A235C2C64E}" destId="{5B9D0C04-B49C-F746-8E42-BF3E436B8BD4}" srcOrd="4" destOrd="0" presId="urn:microsoft.com/office/officeart/2008/layout/VerticalCurvedList"/>
    <dgm:cxn modelId="{B6AF9196-63B4-40A9-A1B8-3925DAFFF659}" type="presParOf" srcId="{5B9D0C04-B49C-F746-8E42-BF3E436B8BD4}" destId="{DC7C395E-CA6C-8D4C-9E4E-B8DB6AEA4E51}" srcOrd="0" destOrd="0" presId="urn:microsoft.com/office/officeart/2008/layout/VerticalCurvedList"/>
    <dgm:cxn modelId="{782A580D-D916-4CEF-9F8E-9849CDF51263}" type="presParOf" srcId="{21C5880E-40CE-AF44-8B64-A0A235C2C64E}" destId="{648196B5-CA3F-4BB2-A495-32A32E8B3753}" srcOrd="5" destOrd="0" presId="urn:microsoft.com/office/officeart/2008/layout/VerticalCurvedList"/>
    <dgm:cxn modelId="{C1B99E03-3ACC-4808-A321-16732CE1BD9F}" type="presParOf" srcId="{21C5880E-40CE-AF44-8B64-A0A235C2C64E}" destId="{2FB43F0E-83BA-4631-8F12-37CE4A97C419}" srcOrd="6" destOrd="0" presId="urn:microsoft.com/office/officeart/2008/layout/VerticalCurvedList"/>
    <dgm:cxn modelId="{31BA6C6A-45C4-4A04-B074-B394DDAF785E}" type="presParOf" srcId="{2FB43F0E-83BA-4631-8F12-37CE4A97C419}" destId="{623C1DC4-5CC3-46AE-B9AD-8FCF9B4AB5F1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E8579E0-BCA7-4A31-B6F9-344DF7234BD2}" type="doc">
      <dgm:prSet loTypeId="urn:microsoft.com/office/officeart/2005/8/layout/chevron2" loCatId="process" qsTypeId="urn:microsoft.com/office/officeart/2005/8/quickstyle/simple2" qsCatId="simple" csTypeId="urn:microsoft.com/office/officeart/2005/8/colors/accent1_5" csCatId="accent1" phldr="1"/>
      <dgm:spPr/>
      <dgm:t>
        <a:bodyPr/>
        <a:lstStyle/>
        <a:p>
          <a:endParaRPr lang="en-US"/>
        </a:p>
      </dgm:t>
    </dgm:pt>
    <dgm:pt modelId="{4FBE4679-498C-4A2D-8AC8-20E9F489D53F}">
      <dgm:prSet phldrT="[Text]" phldr="0"/>
      <dgm:spPr/>
      <dgm:t>
        <a:bodyPr/>
        <a:lstStyle/>
        <a:p>
          <a:r>
            <a:rPr lang="en-US">
              <a:solidFill>
                <a:schemeClr val="bg1"/>
              </a:solidFill>
              <a:latin typeface="Arial"/>
            </a:rPr>
            <a:t>Limitations</a:t>
          </a:r>
          <a:endParaRPr lang="en-US" b="0" i="0" u="none" strike="noStrike" cap="none" baseline="0" noProof="0">
            <a:solidFill>
              <a:schemeClr val="bg1"/>
            </a:solidFill>
            <a:latin typeface="Arial"/>
            <a:cs typeface="Arial"/>
          </a:endParaRPr>
        </a:p>
      </dgm:t>
    </dgm:pt>
    <dgm:pt modelId="{1BE4EEDF-1531-4445-9615-5E201E7DA4EB}" type="parTrans" cxnId="{0CE14750-FC56-4BDD-BC15-7E2C5F587690}">
      <dgm:prSet/>
      <dgm:spPr/>
      <dgm:t>
        <a:bodyPr/>
        <a:lstStyle/>
        <a:p>
          <a:endParaRPr lang="en-US"/>
        </a:p>
      </dgm:t>
    </dgm:pt>
    <dgm:pt modelId="{AEC7C41D-D4B4-45E5-82CD-D1CC4AE9D6BB}" type="sibTrans" cxnId="{0CE14750-FC56-4BDD-BC15-7E2C5F587690}">
      <dgm:prSet/>
      <dgm:spPr/>
      <dgm:t>
        <a:bodyPr/>
        <a:lstStyle/>
        <a:p>
          <a:endParaRPr lang="en-US"/>
        </a:p>
      </dgm:t>
    </dgm:pt>
    <dgm:pt modelId="{8DA2CCAF-E015-401A-A0AE-F0F85CC84A97}">
      <dgm:prSet phldrT="[Text]" phldr="0"/>
      <dgm:spPr/>
      <dgm:t>
        <a:bodyPr/>
        <a:lstStyle/>
        <a:p>
          <a:r>
            <a:rPr lang="en-US">
              <a:solidFill>
                <a:schemeClr val="bg1"/>
              </a:solidFill>
              <a:latin typeface="Arial"/>
            </a:rPr>
            <a:t>Conclusion</a:t>
          </a:r>
          <a:endParaRPr lang="en-US"/>
        </a:p>
      </dgm:t>
    </dgm:pt>
    <dgm:pt modelId="{A4132731-E750-4D82-8614-CE2A9CD601D2}" type="parTrans" cxnId="{9C55DD0F-7CBF-4523-9E05-120D82B6A6E1}">
      <dgm:prSet/>
      <dgm:spPr/>
      <dgm:t>
        <a:bodyPr/>
        <a:lstStyle/>
        <a:p>
          <a:endParaRPr lang="en-US"/>
        </a:p>
      </dgm:t>
    </dgm:pt>
    <dgm:pt modelId="{1A55A3A9-7B19-42BB-81BC-3609997A4D29}" type="sibTrans" cxnId="{9C55DD0F-7CBF-4523-9E05-120D82B6A6E1}">
      <dgm:prSet/>
      <dgm:spPr/>
      <dgm:t>
        <a:bodyPr/>
        <a:lstStyle/>
        <a:p>
          <a:endParaRPr lang="en-US"/>
        </a:p>
      </dgm:t>
    </dgm:pt>
    <dgm:pt modelId="{25867240-D8FB-4B40-B395-442849E15399}">
      <dgm:prSet phldrT="[Text]" phldr="0"/>
      <dgm:spPr/>
      <dgm:t>
        <a:bodyPr/>
        <a:lstStyle/>
        <a:p>
          <a:pPr rtl="0"/>
          <a:r>
            <a:rPr lang="en-US">
              <a:solidFill>
                <a:schemeClr val="tx1">
                  <a:lumMod val="50000"/>
                </a:schemeClr>
              </a:solidFill>
              <a:latin typeface="Arial"/>
            </a:rPr>
            <a:t>Transfer</a:t>
          </a:r>
          <a:r>
            <a:rPr lang="en-US">
              <a:solidFill>
                <a:schemeClr val="tx1">
                  <a:lumMod val="50000"/>
                </a:schemeClr>
              </a:solidFill>
            </a:rPr>
            <a:t> learning</a:t>
          </a:r>
          <a:r>
            <a:rPr lang="en-US">
              <a:solidFill>
                <a:schemeClr val="tx1">
                  <a:lumMod val="50000"/>
                </a:schemeClr>
              </a:solidFill>
              <a:latin typeface="Arial"/>
            </a:rPr>
            <a:t> yields excellent</a:t>
          </a:r>
          <a:r>
            <a:rPr lang="en-US">
              <a:solidFill>
                <a:schemeClr val="tx1">
                  <a:lumMod val="50000"/>
                </a:schemeClr>
              </a:solidFill>
            </a:rPr>
            <a:t> results</a:t>
          </a:r>
          <a:r>
            <a:rPr lang="en-US">
              <a:solidFill>
                <a:schemeClr val="tx1">
                  <a:lumMod val="50000"/>
                </a:schemeClr>
              </a:solidFill>
              <a:latin typeface="Arial"/>
            </a:rPr>
            <a:t> as long as Limitations are kept in mind</a:t>
          </a:r>
          <a:endParaRPr lang="en-US">
            <a:solidFill>
              <a:schemeClr val="tx1">
                <a:lumMod val="50000"/>
              </a:schemeClr>
            </a:solidFill>
          </a:endParaRPr>
        </a:p>
      </dgm:t>
    </dgm:pt>
    <dgm:pt modelId="{6E2CABC8-9932-4374-A25F-5D968ED37555}" type="parTrans" cxnId="{CB9032AB-C728-4DD3-A11C-B4DD2CA4F93E}">
      <dgm:prSet/>
      <dgm:spPr/>
      <dgm:t>
        <a:bodyPr/>
        <a:lstStyle/>
        <a:p>
          <a:endParaRPr lang="en-US"/>
        </a:p>
      </dgm:t>
    </dgm:pt>
    <dgm:pt modelId="{2BC28C05-8FB9-4501-B2E9-2507CAEED388}" type="sibTrans" cxnId="{CB9032AB-C728-4DD3-A11C-B4DD2CA4F93E}">
      <dgm:prSet/>
      <dgm:spPr/>
      <dgm:t>
        <a:bodyPr/>
        <a:lstStyle/>
        <a:p>
          <a:endParaRPr lang="en-US"/>
        </a:p>
      </dgm:t>
    </dgm:pt>
    <dgm:pt modelId="{6C16D7AB-CA0F-44A2-956B-D3093122720B}">
      <dgm:prSet phldrT="[Text]" phldr="0"/>
      <dgm:spPr/>
      <dgm:t>
        <a:bodyPr/>
        <a:lstStyle/>
        <a:p>
          <a:pPr rtl="0"/>
          <a:r>
            <a:rPr lang="en-US">
              <a:solidFill>
                <a:schemeClr val="bg1"/>
              </a:solidFill>
              <a:latin typeface="Arial"/>
            </a:rPr>
            <a:t>Future Work</a:t>
          </a:r>
          <a:endParaRPr lang="en-US">
            <a:solidFill>
              <a:schemeClr val="bg1"/>
            </a:solidFill>
          </a:endParaRPr>
        </a:p>
      </dgm:t>
    </dgm:pt>
    <dgm:pt modelId="{233C67EF-7782-4EB4-BEED-6F20E1ED7F9D}" type="parTrans" cxnId="{D3CB83FC-AA96-4D20-8183-A50AEF05C827}">
      <dgm:prSet/>
      <dgm:spPr/>
      <dgm:t>
        <a:bodyPr/>
        <a:lstStyle/>
        <a:p>
          <a:endParaRPr lang="en-US"/>
        </a:p>
      </dgm:t>
    </dgm:pt>
    <dgm:pt modelId="{72EA3176-5735-44FF-A276-2E27884870DD}" type="sibTrans" cxnId="{D3CB83FC-AA96-4D20-8183-A50AEF05C827}">
      <dgm:prSet/>
      <dgm:spPr/>
      <dgm:t>
        <a:bodyPr/>
        <a:lstStyle/>
        <a:p>
          <a:endParaRPr lang="en-US"/>
        </a:p>
      </dgm:t>
    </dgm:pt>
    <dgm:pt modelId="{B2B803E6-763C-4A0F-A787-694BA4667CD7}">
      <dgm:prSet phldrT="[Text]" phldr="0"/>
      <dgm:spPr/>
      <dgm:t>
        <a:bodyPr/>
        <a:lstStyle/>
        <a:p>
          <a:pPr rtl="0"/>
          <a:r>
            <a:rPr lang="en-US">
              <a:solidFill>
                <a:schemeClr val="tx1">
                  <a:lumMod val="50000"/>
                </a:schemeClr>
              </a:solidFill>
              <a:latin typeface="Arial"/>
            </a:rPr>
            <a:t>Layering on</a:t>
          </a:r>
          <a:r>
            <a:rPr lang="en-US">
              <a:solidFill>
                <a:schemeClr val="tx1">
                  <a:lumMod val="50000"/>
                </a:schemeClr>
              </a:solidFill>
            </a:rPr>
            <a:t> objectives of </a:t>
          </a:r>
          <a:r>
            <a:rPr lang="en-US">
              <a:solidFill>
                <a:schemeClr val="tx1">
                  <a:lumMod val="50000"/>
                </a:schemeClr>
              </a:solidFill>
              <a:latin typeface="Arial"/>
            </a:rPr>
            <a:t>increasing importance, mimicking human behaviour</a:t>
          </a:r>
          <a:endParaRPr lang="en-US">
            <a:solidFill>
              <a:schemeClr val="tx1">
                <a:lumMod val="50000"/>
              </a:schemeClr>
            </a:solidFill>
          </a:endParaRPr>
        </a:p>
      </dgm:t>
    </dgm:pt>
    <dgm:pt modelId="{DEE58BD6-C59E-4490-B238-4418273AC009}" type="parTrans" cxnId="{D0A42ED4-4FD0-44F8-8326-2C22F304085F}">
      <dgm:prSet/>
      <dgm:spPr/>
      <dgm:t>
        <a:bodyPr/>
        <a:lstStyle/>
        <a:p>
          <a:endParaRPr lang="en-US"/>
        </a:p>
      </dgm:t>
    </dgm:pt>
    <dgm:pt modelId="{28EAC494-FB28-431D-9425-C8B4D35D29F2}" type="sibTrans" cxnId="{D0A42ED4-4FD0-44F8-8326-2C22F304085F}">
      <dgm:prSet/>
      <dgm:spPr/>
      <dgm:t>
        <a:bodyPr/>
        <a:lstStyle/>
        <a:p>
          <a:endParaRPr lang="en-US"/>
        </a:p>
      </dgm:t>
    </dgm:pt>
    <dgm:pt modelId="{AE4E6D9B-4506-4556-BC9F-9111B7613A87}">
      <dgm:prSet phldr="0"/>
      <dgm:spPr/>
      <dgm:t>
        <a:bodyPr/>
        <a:lstStyle/>
        <a:p>
          <a:pPr rtl="0"/>
          <a:r>
            <a:rPr lang="en-US">
              <a:solidFill>
                <a:schemeClr val="accent2"/>
              </a:solidFill>
              <a:latin typeface="Arial"/>
            </a:rPr>
            <a:t>Effectiveness depends upon careful selection of reward function and sequence of tasks</a:t>
          </a:r>
        </a:p>
      </dgm:t>
    </dgm:pt>
    <dgm:pt modelId="{628E774D-1E79-41E1-9075-6B84DB9DEC52}" type="parTrans" cxnId="{5D3F6E84-ED6C-4F1A-919D-6E9963169B6A}">
      <dgm:prSet/>
      <dgm:spPr/>
    </dgm:pt>
    <dgm:pt modelId="{D5C16466-4B3A-419E-98F7-F76409DE790D}" type="sibTrans" cxnId="{5D3F6E84-ED6C-4F1A-919D-6E9963169B6A}">
      <dgm:prSet/>
      <dgm:spPr/>
    </dgm:pt>
    <dgm:pt modelId="{DA5E3C4C-5F96-4528-A9BD-7710076AA606}" type="pres">
      <dgm:prSet presAssocID="{DE8579E0-BCA7-4A31-B6F9-344DF7234BD2}" presName="linearFlow" presStyleCnt="0">
        <dgm:presLayoutVars>
          <dgm:dir/>
          <dgm:animLvl val="lvl"/>
          <dgm:resizeHandles val="exact"/>
        </dgm:presLayoutVars>
      </dgm:prSet>
      <dgm:spPr/>
    </dgm:pt>
    <dgm:pt modelId="{1502F026-E9D1-41AC-8991-31C35FE8259B}" type="pres">
      <dgm:prSet presAssocID="{4FBE4679-498C-4A2D-8AC8-20E9F489D53F}" presName="composite" presStyleCnt="0"/>
      <dgm:spPr/>
    </dgm:pt>
    <dgm:pt modelId="{358D678B-B58A-436B-BBA0-CC8F5130E82E}" type="pres">
      <dgm:prSet presAssocID="{4FBE4679-498C-4A2D-8AC8-20E9F489D53F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17F47D67-211F-4DF1-8A20-CF00D2C748B0}" type="pres">
      <dgm:prSet presAssocID="{4FBE4679-498C-4A2D-8AC8-20E9F489D53F}" presName="descendantText" presStyleLbl="alignAcc1" presStyleIdx="0" presStyleCnt="3">
        <dgm:presLayoutVars>
          <dgm:bulletEnabled val="1"/>
        </dgm:presLayoutVars>
      </dgm:prSet>
      <dgm:spPr/>
    </dgm:pt>
    <dgm:pt modelId="{45731903-B0DD-485B-8727-9D65F28B80CA}" type="pres">
      <dgm:prSet presAssocID="{AEC7C41D-D4B4-45E5-82CD-D1CC4AE9D6BB}" presName="sp" presStyleCnt="0"/>
      <dgm:spPr/>
    </dgm:pt>
    <dgm:pt modelId="{A75C380F-1783-47C7-826D-2A3559F76C5B}" type="pres">
      <dgm:prSet presAssocID="{8DA2CCAF-E015-401A-A0AE-F0F85CC84A97}" presName="composite" presStyleCnt="0"/>
      <dgm:spPr/>
    </dgm:pt>
    <dgm:pt modelId="{F3B29DE8-F593-492D-A008-E149A7CEB24F}" type="pres">
      <dgm:prSet presAssocID="{8DA2CCAF-E015-401A-A0AE-F0F85CC84A97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198FF511-391C-4EC5-A16B-A6FCF370DBEC}" type="pres">
      <dgm:prSet presAssocID="{8DA2CCAF-E015-401A-A0AE-F0F85CC84A97}" presName="descendantText" presStyleLbl="alignAcc1" presStyleIdx="1" presStyleCnt="3">
        <dgm:presLayoutVars>
          <dgm:bulletEnabled val="1"/>
        </dgm:presLayoutVars>
      </dgm:prSet>
      <dgm:spPr/>
    </dgm:pt>
    <dgm:pt modelId="{C0D98440-CCDB-4D45-9A49-E1EDF1A66E23}" type="pres">
      <dgm:prSet presAssocID="{1A55A3A9-7B19-42BB-81BC-3609997A4D29}" presName="sp" presStyleCnt="0"/>
      <dgm:spPr/>
    </dgm:pt>
    <dgm:pt modelId="{56190D9E-AA52-4C20-902C-CBDEDBA39AAD}" type="pres">
      <dgm:prSet presAssocID="{6C16D7AB-CA0F-44A2-956B-D3093122720B}" presName="composite" presStyleCnt="0"/>
      <dgm:spPr/>
    </dgm:pt>
    <dgm:pt modelId="{E0B59DD3-6F96-42F7-B21D-53F7D962D944}" type="pres">
      <dgm:prSet presAssocID="{6C16D7AB-CA0F-44A2-956B-D3093122720B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C0763445-1924-4EB0-A700-A144E62D9351}" type="pres">
      <dgm:prSet presAssocID="{6C16D7AB-CA0F-44A2-956B-D3093122720B}" presName="descendantText" presStyleLbl="alignAcc1" presStyleIdx="2" presStyleCnt="3">
        <dgm:presLayoutVars>
          <dgm:bulletEnabled val="1"/>
        </dgm:presLayoutVars>
      </dgm:prSet>
      <dgm:spPr/>
    </dgm:pt>
  </dgm:ptLst>
  <dgm:cxnLst>
    <dgm:cxn modelId="{9C55DD0F-7CBF-4523-9E05-120D82B6A6E1}" srcId="{DE8579E0-BCA7-4A31-B6F9-344DF7234BD2}" destId="{8DA2CCAF-E015-401A-A0AE-F0F85CC84A97}" srcOrd="1" destOrd="0" parTransId="{A4132731-E750-4D82-8614-CE2A9CD601D2}" sibTransId="{1A55A3A9-7B19-42BB-81BC-3609997A4D29}"/>
    <dgm:cxn modelId="{1CE71413-F5EF-488F-9FE0-827F5DC3D442}" type="presOf" srcId="{B2B803E6-763C-4A0F-A787-694BA4667CD7}" destId="{C0763445-1924-4EB0-A700-A144E62D9351}" srcOrd="0" destOrd="0" presId="urn:microsoft.com/office/officeart/2005/8/layout/chevron2"/>
    <dgm:cxn modelId="{ACDD3317-85D9-406A-9E9F-856695CB3591}" type="presOf" srcId="{8DA2CCAF-E015-401A-A0AE-F0F85CC84A97}" destId="{F3B29DE8-F593-492D-A008-E149A7CEB24F}" srcOrd="0" destOrd="0" presId="urn:microsoft.com/office/officeart/2005/8/layout/chevron2"/>
    <dgm:cxn modelId="{F73EC519-DD99-46C8-B604-AC2A238E9F6A}" type="presOf" srcId="{25867240-D8FB-4B40-B395-442849E15399}" destId="{198FF511-391C-4EC5-A16B-A6FCF370DBEC}" srcOrd="0" destOrd="0" presId="urn:microsoft.com/office/officeart/2005/8/layout/chevron2"/>
    <dgm:cxn modelId="{63FB9961-4467-4FBD-92FA-7CCFE1BDD57D}" type="presOf" srcId="{6C16D7AB-CA0F-44A2-956B-D3093122720B}" destId="{E0B59DD3-6F96-42F7-B21D-53F7D962D944}" srcOrd="0" destOrd="0" presId="urn:microsoft.com/office/officeart/2005/8/layout/chevron2"/>
    <dgm:cxn modelId="{CDEF0462-3705-44DC-8280-F9928B136CB6}" type="presOf" srcId="{DE8579E0-BCA7-4A31-B6F9-344DF7234BD2}" destId="{DA5E3C4C-5F96-4528-A9BD-7710076AA606}" srcOrd="0" destOrd="0" presId="urn:microsoft.com/office/officeart/2005/8/layout/chevron2"/>
    <dgm:cxn modelId="{0CE14750-FC56-4BDD-BC15-7E2C5F587690}" srcId="{DE8579E0-BCA7-4A31-B6F9-344DF7234BD2}" destId="{4FBE4679-498C-4A2D-8AC8-20E9F489D53F}" srcOrd="0" destOrd="0" parTransId="{1BE4EEDF-1531-4445-9615-5E201E7DA4EB}" sibTransId="{AEC7C41D-D4B4-45E5-82CD-D1CC4AE9D6BB}"/>
    <dgm:cxn modelId="{0282D873-98F3-4CFE-8FEB-C6CBF3C2FB6C}" type="presOf" srcId="{AE4E6D9B-4506-4556-BC9F-9111B7613A87}" destId="{17F47D67-211F-4DF1-8A20-CF00D2C748B0}" srcOrd="0" destOrd="0" presId="urn:microsoft.com/office/officeart/2005/8/layout/chevron2"/>
    <dgm:cxn modelId="{5D3F6E84-ED6C-4F1A-919D-6E9963169B6A}" srcId="{4FBE4679-498C-4A2D-8AC8-20E9F489D53F}" destId="{AE4E6D9B-4506-4556-BC9F-9111B7613A87}" srcOrd="0" destOrd="0" parTransId="{628E774D-1E79-41E1-9075-6B84DB9DEC52}" sibTransId="{D5C16466-4B3A-419E-98F7-F76409DE790D}"/>
    <dgm:cxn modelId="{CB9032AB-C728-4DD3-A11C-B4DD2CA4F93E}" srcId="{8DA2CCAF-E015-401A-A0AE-F0F85CC84A97}" destId="{25867240-D8FB-4B40-B395-442849E15399}" srcOrd="0" destOrd="0" parTransId="{6E2CABC8-9932-4374-A25F-5D968ED37555}" sibTransId="{2BC28C05-8FB9-4501-B2E9-2507CAEED388}"/>
    <dgm:cxn modelId="{B6D483B6-78F6-467C-ADA8-A1DA5BA8BFBD}" type="presOf" srcId="{4FBE4679-498C-4A2D-8AC8-20E9F489D53F}" destId="{358D678B-B58A-436B-BBA0-CC8F5130E82E}" srcOrd="0" destOrd="0" presId="urn:microsoft.com/office/officeart/2005/8/layout/chevron2"/>
    <dgm:cxn modelId="{D0A42ED4-4FD0-44F8-8326-2C22F304085F}" srcId="{6C16D7AB-CA0F-44A2-956B-D3093122720B}" destId="{B2B803E6-763C-4A0F-A787-694BA4667CD7}" srcOrd="0" destOrd="0" parTransId="{DEE58BD6-C59E-4490-B238-4418273AC009}" sibTransId="{28EAC494-FB28-431D-9425-C8B4D35D29F2}"/>
    <dgm:cxn modelId="{D3CB83FC-AA96-4D20-8183-A50AEF05C827}" srcId="{DE8579E0-BCA7-4A31-B6F9-344DF7234BD2}" destId="{6C16D7AB-CA0F-44A2-956B-D3093122720B}" srcOrd="2" destOrd="0" parTransId="{233C67EF-7782-4EB4-BEED-6F20E1ED7F9D}" sibTransId="{72EA3176-5735-44FF-A276-2E27884870DD}"/>
    <dgm:cxn modelId="{9AD2F1E8-489D-411A-BC08-2F10AED694EC}" type="presParOf" srcId="{DA5E3C4C-5F96-4528-A9BD-7710076AA606}" destId="{1502F026-E9D1-41AC-8991-31C35FE8259B}" srcOrd="0" destOrd="0" presId="urn:microsoft.com/office/officeart/2005/8/layout/chevron2"/>
    <dgm:cxn modelId="{DF04C30E-481D-4A50-A48A-0E4683367D87}" type="presParOf" srcId="{1502F026-E9D1-41AC-8991-31C35FE8259B}" destId="{358D678B-B58A-436B-BBA0-CC8F5130E82E}" srcOrd="0" destOrd="0" presId="urn:microsoft.com/office/officeart/2005/8/layout/chevron2"/>
    <dgm:cxn modelId="{22CC61B1-87D6-4FC8-A1AD-CA736293B3D9}" type="presParOf" srcId="{1502F026-E9D1-41AC-8991-31C35FE8259B}" destId="{17F47D67-211F-4DF1-8A20-CF00D2C748B0}" srcOrd="1" destOrd="0" presId="urn:microsoft.com/office/officeart/2005/8/layout/chevron2"/>
    <dgm:cxn modelId="{47BA9B6B-5DDF-49C3-8B11-56AAF0B4F740}" type="presParOf" srcId="{DA5E3C4C-5F96-4528-A9BD-7710076AA606}" destId="{45731903-B0DD-485B-8727-9D65F28B80CA}" srcOrd="1" destOrd="0" presId="urn:microsoft.com/office/officeart/2005/8/layout/chevron2"/>
    <dgm:cxn modelId="{215A14D3-71E9-469A-AD3A-7D67AB599BED}" type="presParOf" srcId="{DA5E3C4C-5F96-4528-A9BD-7710076AA606}" destId="{A75C380F-1783-47C7-826D-2A3559F76C5B}" srcOrd="2" destOrd="0" presId="urn:microsoft.com/office/officeart/2005/8/layout/chevron2"/>
    <dgm:cxn modelId="{2E2E7044-5851-4DBF-BD2C-04F51A286862}" type="presParOf" srcId="{A75C380F-1783-47C7-826D-2A3559F76C5B}" destId="{F3B29DE8-F593-492D-A008-E149A7CEB24F}" srcOrd="0" destOrd="0" presId="urn:microsoft.com/office/officeart/2005/8/layout/chevron2"/>
    <dgm:cxn modelId="{444D5B2A-20B6-44AE-A7E3-46CD813652D0}" type="presParOf" srcId="{A75C380F-1783-47C7-826D-2A3559F76C5B}" destId="{198FF511-391C-4EC5-A16B-A6FCF370DBEC}" srcOrd="1" destOrd="0" presId="urn:microsoft.com/office/officeart/2005/8/layout/chevron2"/>
    <dgm:cxn modelId="{8CD74EDF-7842-49D0-A51E-E06834A921AA}" type="presParOf" srcId="{DA5E3C4C-5F96-4528-A9BD-7710076AA606}" destId="{C0D98440-CCDB-4D45-9A49-E1EDF1A66E23}" srcOrd="3" destOrd="0" presId="urn:microsoft.com/office/officeart/2005/8/layout/chevron2"/>
    <dgm:cxn modelId="{D7324DAD-2C07-498C-AE2C-DE69166BC0C1}" type="presParOf" srcId="{DA5E3C4C-5F96-4528-A9BD-7710076AA606}" destId="{56190D9E-AA52-4C20-902C-CBDEDBA39AAD}" srcOrd="4" destOrd="0" presId="urn:microsoft.com/office/officeart/2005/8/layout/chevron2"/>
    <dgm:cxn modelId="{3BE06132-3E35-443F-ADA1-6924C6816C0E}" type="presParOf" srcId="{56190D9E-AA52-4C20-902C-CBDEDBA39AAD}" destId="{E0B59DD3-6F96-42F7-B21D-53F7D962D944}" srcOrd="0" destOrd="0" presId="urn:microsoft.com/office/officeart/2005/8/layout/chevron2"/>
    <dgm:cxn modelId="{C59D26FE-676C-4A12-9968-77648F3422F5}" type="presParOf" srcId="{56190D9E-AA52-4C20-902C-CBDEDBA39AAD}" destId="{C0763445-1924-4EB0-A700-A144E62D9351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38C8C9-1745-8844-AD5B-52B2055E7C67}">
      <dsp:nvSpPr>
        <dsp:cNvPr id="0" name=""/>
        <dsp:cNvSpPr/>
      </dsp:nvSpPr>
      <dsp:spPr>
        <a:xfrm>
          <a:off x="-4594335" y="-704407"/>
          <a:ext cx="5472816" cy="5472816"/>
        </a:xfrm>
        <a:prstGeom prst="blockArc">
          <a:avLst>
            <a:gd name="adj1" fmla="val 18900000"/>
            <a:gd name="adj2" fmla="val 2700000"/>
            <a:gd name="adj3" fmla="val 395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FBAD02F-77D7-DB4E-B0F9-DC9FC2794F53}">
      <dsp:nvSpPr>
        <dsp:cNvPr id="0" name=""/>
        <dsp:cNvSpPr/>
      </dsp:nvSpPr>
      <dsp:spPr>
        <a:xfrm>
          <a:off x="564979" y="406400"/>
          <a:ext cx="5475833" cy="8128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5160" tIns="45720" rIns="45720" bIns="45720" numCol="1" spcCol="1270" anchor="ctr" anchorCtr="0">
          <a:noAutofit/>
        </a:bodyPr>
        <a:lstStyle/>
        <a:p>
          <a:pPr marL="0" lvl="0" indent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Optimize performance and time taken to train robots in tasks like Robo-soccer in the real world</a:t>
          </a:r>
          <a:r>
            <a:rPr lang="en-US" sz="1800" kern="1200">
              <a:latin typeface="Arial"/>
            </a:rPr>
            <a:t> </a:t>
          </a:r>
          <a:endParaRPr lang="en-US" sz="1800" kern="1200"/>
        </a:p>
      </dsp:txBody>
      <dsp:txXfrm>
        <a:off x="564979" y="406400"/>
        <a:ext cx="5475833" cy="812800"/>
      </dsp:txXfrm>
    </dsp:sp>
    <dsp:sp modelId="{3AEB073F-50D9-E14D-8029-93AE2281390A}">
      <dsp:nvSpPr>
        <dsp:cNvPr id="0" name=""/>
        <dsp:cNvSpPr/>
      </dsp:nvSpPr>
      <dsp:spPr>
        <a:xfrm>
          <a:off x="56979" y="304800"/>
          <a:ext cx="1016000" cy="101600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7A4F0E6-8725-6145-80BD-EE112E4F6AA8}">
      <dsp:nvSpPr>
        <dsp:cNvPr id="0" name=""/>
        <dsp:cNvSpPr/>
      </dsp:nvSpPr>
      <dsp:spPr>
        <a:xfrm>
          <a:off x="860432" y="1625599"/>
          <a:ext cx="5180380" cy="8128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5160" tIns="45720" rIns="45720" bIns="45720" numCol="1" spcCol="1270" anchor="ctr" anchorCtr="0">
          <a:noAutofit/>
        </a:bodyPr>
        <a:lstStyle/>
        <a:p>
          <a:pPr marL="0" lvl="0" indent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latin typeface="Arial"/>
            </a:rPr>
            <a:t>Transfering</a:t>
          </a:r>
          <a:r>
            <a:rPr lang="en-US" sz="1800" kern="1200"/>
            <a:t> </a:t>
          </a:r>
          <a:r>
            <a:rPr lang="en-US" sz="1800" kern="1200">
              <a:latin typeface="Arial"/>
            </a:rPr>
            <a:t>learned behaviours in</a:t>
          </a:r>
          <a:r>
            <a:rPr lang="en-US" sz="1800" kern="1200"/>
            <a:t> virtual environments to </a:t>
          </a:r>
          <a:r>
            <a:rPr lang="en-US" sz="1800" kern="1200">
              <a:latin typeface="Arial"/>
            </a:rPr>
            <a:t>the real-world, </a:t>
          </a:r>
          <a:r>
            <a:rPr lang="en-US" sz="1800" kern="1200"/>
            <a:t>resulting in reduced training time and cost</a:t>
          </a:r>
        </a:p>
      </dsp:txBody>
      <dsp:txXfrm>
        <a:off x="860432" y="1625599"/>
        <a:ext cx="5180380" cy="812800"/>
      </dsp:txXfrm>
    </dsp:sp>
    <dsp:sp modelId="{DC7C395E-CA6C-8D4C-9E4E-B8DB6AEA4E51}">
      <dsp:nvSpPr>
        <dsp:cNvPr id="0" name=""/>
        <dsp:cNvSpPr/>
      </dsp:nvSpPr>
      <dsp:spPr>
        <a:xfrm>
          <a:off x="352432" y="1523999"/>
          <a:ext cx="1016000" cy="101600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48196B5-CA3F-4BB2-A495-32A32E8B3753}">
      <dsp:nvSpPr>
        <dsp:cNvPr id="0" name=""/>
        <dsp:cNvSpPr/>
      </dsp:nvSpPr>
      <dsp:spPr>
        <a:xfrm>
          <a:off x="564979" y="2844800"/>
          <a:ext cx="5475833" cy="8128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5160" tIns="45720" rIns="45720" bIns="45720" numCol="1" spcCol="1270" anchor="ctr" anchorCtr="0">
          <a:noAutofit/>
        </a:bodyPr>
        <a:lstStyle/>
        <a:p>
          <a:pPr marL="0" lvl="0" indent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latin typeface="Arial"/>
            </a:rPr>
            <a:t>Can be used as base for animation in games and other animated media</a:t>
          </a:r>
        </a:p>
      </dsp:txBody>
      <dsp:txXfrm>
        <a:off x="564979" y="2844800"/>
        <a:ext cx="5475833" cy="812800"/>
      </dsp:txXfrm>
    </dsp:sp>
    <dsp:sp modelId="{623C1DC4-5CC3-46AE-B9AD-8FCF9B4AB5F1}">
      <dsp:nvSpPr>
        <dsp:cNvPr id="0" name=""/>
        <dsp:cNvSpPr/>
      </dsp:nvSpPr>
      <dsp:spPr>
        <a:xfrm>
          <a:off x="56979" y="2743200"/>
          <a:ext cx="1016000" cy="101600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8D678B-B58A-436B-BBA0-CC8F5130E82E}">
      <dsp:nvSpPr>
        <dsp:cNvPr id="0" name=""/>
        <dsp:cNvSpPr/>
      </dsp:nvSpPr>
      <dsp:spPr>
        <a:xfrm rot="5400000">
          <a:off x="-221439" y="223674"/>
          <a:ext cx="1476266" cy="1033386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solidFill>
                <a:schemeClr val="bg1"/>
              </a:solidFill>
              <a:latin typeface="Arial"/>
            </a:rPr>
            <a:t>Limitations</a:t>
          </a:r>
          <a:endParaRPr lang="en-US" sz="1600" b="0" i="0" u="none" strike="noStrike" kern="1200" cap="none" baseline="0" noProof="0">
            <a:solidFill>
              <a:schemeClr val="bg1"/>
            </a:solidFill>
            <a:latin typeface="Arial"/>
            <a:cs typeface="Arial"/>
          </a:endParaRPr>
        </a:p>
      </dsp:txBody>
      <dsp:txXfrm rot="-5400000">
        <a:off x="1" y="518927"/>
        <a:ext cx="1033386" cy="442880"/>
      </dsp:txXfrm>
    </dsp:sp>
    <dsp:sp modelId="{17F47D67-211F-4DF1-8A20-CF00D2C748B0}">
      <dsp:nvSpPr>
        <dsp:cNvPr id="0" name=""/>
        <dsp:cNvSpPr/>
      </dsp:nvSpPr>
      <dsp:spPr>
        <a:xfrm rot="5400000">
          <a:off x="3374870" y="-2339249"/>
          <a:ext cx="959573" cy="5642540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3335" rIns="13335" bIns="13335" numCol="1" spcCol="1270" anchor="ctr" anchorCtr="0">
          <a:noAutofit/>
        </a:bodyPr>
        <a:lstStyle/>
        <a:p>
          <a:pPr marL="228600" lvl="1" indent="-228600" algn="l" defTabSz="9334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>
              <a:solidFill>
                <a:schemeClr val="accent2"/>
              </a:solidFill>
              <a:latin typeface="Arial"/>
            </a:rPr>
            <a:t>Effectiveness depends upon careful selection of reward function and sequence of tasks</a:t>
          </a:r>
        </a:p>
      </dsp:txBody>
      <dsp:txXfrm rot="-5400000">
        <a:off x="1033387" y="49076"/>
        <a:ext cx="5595698" cy="865889"/>
      </dsp:txXfrm>
    </dsp:sp>
    <dsp:sp modelId="{F3B29DE8-F593-492D-A008-E149A7CEB24F}">
      <dsp:nvSpPr>
        <dsp:cNvPr id="0" name=""/>
        <dsp:cNvSpPr/>
      </dsp:nvSpPr>
      <dsp:spPr>
        <a:xfrm rot="5400000">
          <a:off x="-221439" y="1504291"/>
          <a:ext cx="1476266" cy="1033386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20000"/>
          </a:schemeClr>
        </a:solidFill>
        <a:ln w="25400" cap="flat" cmpd="sng" algn="ctr">
          <a:solidFill>
            <a:schemeClr val="accent1">
              <a:alpha val="90000"/>
              <a:hueOff val="0"/>
              <a:satOff val="0"/>
              <a:lumOff val="0"/>
              <a:alphaOff val="-20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solidFill>
                <a:schemeClr val="bg1"/>
              </a:solidFill>
              <a:latin typeface="Arial"/>
            </a:rPr>
            <a:t>Conclusion</a:t>
          </a:r>
          <a:endParaRPr lang="en-US" sz="1600" kern="1200"/>
        </a:p>
      </dsp:txBody>
      <dsp:txXfrm rot="-5400000">
        <a:off x="1" y="1799544"/>
        <a:ext cx="1033386" cy="442880"/>
      </dsp:txXfrm>
    </dsp:sp>
    <dsp:sp modelId="{198FF511-391C-4EC5-A16B-A6FCF370DBEC}">
      <dsp:nvSpPr>
        <dsp:cNvPr id="0" name=""/>
        <dsp:cNvSpPr/>
      </dsp:nvSpPr>
      <dsp:spPr>
        <a:xfrm rot="5400000">
          <a:off x="3374870" y="-1058631"/>
          <a:ext cx="959573" cy="5642540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hueOff val="0"/>
              <a:satOff val="0"/>
              <a:lumOff val="0"/>
              <a:alphaOff val="-2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3335" rIns="13335" bIns="13335" numCol="1" spcCol="1270" anchor="ctr" anchorCtr="0">
          <a:noAutofit/>
        </a:bodyPr>
        <a:lstStyle/>
        <a:p>
          <a:pPr marL="228600" lvl="1" indent="-228600" algn="l" defTabSz="9334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>
              <a:solidFill>
                <a:schemeClr val="tx1">
                  <a:lumMod val="50000"/>
                </a:schemeClr>
              </a:solidFill>
              <a:latin typeface="Arial"/>
            </a:rPr>
            <a:t>Transfer</a:t>
          </a:r>
          <a:r>
            <a:rPr lang="en-US" sz="2100" kern="1200">
              <a:solidFill>
                <a:schemeClr val="tx1">
                  <a:lumMod val="50000"/>
                </a:schemeClr>
              </a:solidFill>
            </a:rPr>
            <a:t> learning</a:t>
          </a:r>
          <a:r>
            <a:rPr lang="en-US" sz="2100" kern="1200">
              <a:solidFill>
                <a:schemeClr val="tx1">
                  <a:lumMod val="50000"/>
                </a:schemeClr>
              </a:solidFill>
              <a:latin typeface="Arial"/>
            </a:rPr>
            <a:t> yields excellent</a:t>
          </a:r>
          <a:r>
            <a:rPr lang="en-US" sz="2100" kern="1200">
              <a:solidFill>
                <a:schemeClr val="tx1">
                  <a:lumMod val="50000"/>
                </a:schemeClr>
              </a:solidFill>
            </a:rPr>
            <a:t> results</a:t>
          </a:r>
          <a:r>
            <a:rPr lang="en-US" sz="2100" kern="1200">
              <a:solidFill>
                <a:schemeClr val="tx1">
                  <a:lumMod val="50000"/>
                </a:schemeClr>
              </a:solidFill>
              <a:latin typeface="Arial"/>
            </a:rPr>
            <a:t> as long as Limitations are kept in mind</a:t>
          </a:r>
          <a:endParaRPr lang="en-US" sz="2100" kern="1200">
            <a:solidFill>
              <a:schemeClr val="tx1">
                <a:lumMod val="50000"/>
              </a:schemeClr>
            </a:solidFill>
          </a:endParaRPr>
        </a:p>
      </dsp:txBody>
      <dsp:txXfrm rot="-5400000">
        <a:off x="1033387" y="1329694"/>
        <a:ext cx="5595698" cy="865889"/>
      </dsp:txXfrm>
    </dsp:sp>
    <dsp:sp modelId="{E0B59DD3-6F96-42F7-B21D-53F7D962D944}">
      <dsp:nvSpPr>
        <dsp:cNvPr id="0" name=""/>
        <dsp:cNvSpPr/>
      </dsp:nvSpPr>
      <dsp:spPr>
        <a:xfrm rot="5400000">
          <a:off x="-221439" y="2784909"/>
          <a:ext cx="1476266" cy="1033386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40000"/>
          </a:schemeClr>
        </a:solidFill>
        <a:ln w="25400" cap="flat" cmpd="sng" algn="ctr">
          <a:solidFill>
            <a:schemeClr val="accent1">
              <a:alpha val="90000"/>
              <a:hueOff val="0"/>
              <a:satOff val="0"/>
              <a:lumOff val="0"/>
              <a:alphaOff val="-40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solidFill>
                <a:schemeClr val="bg1"/>
              </a:solidFill>
              <a:latin typeface="Arial"/>
            </a:rPr>
            <a:t>Future Work</a:t>
          </a:r>
          <a:endParaRPr lang="en-US" sz="1600" kern="1200">
            <a:solidFill>
              <a:schemeClr val="bg1"/>
            </a:solidFill>
          </a:endParaRPr>
        </a:p>
      </dsp:txBody>
      <dsp:txXfrm rot="-5400000">
        <a:off x="1" y="3080162"/>
        <a:ext cx="1033386" cy="442880"/>
      </dsp:txXfrm>
    </dsp:sp>
    <dsp:sp modelId="{C0763445-1924-4EB0-A700-A144E62D9351}">
      <dsp:nvSpPr>
        <dsp:cNvPr id="0" name=""/>
        <dsp:cNvSpPr/>
      </dsp:nvSpPr>
      <dsp:spPr>
        <a:xfrm rot="5400000">
          <a:off x="3374870" y="221985"/>
          <a:ext cx="959573" cy="5642540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hueOff val="0"/>
              <a:satOff val="0"/>
              <a:lumOff val="0"/>
              <a:alphaOff val="-4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3335" rIns="13335" bIns="13335" numCol="1" spcCol="1270" anchor="ctr" anchorCtr="0">
          <a:noAutofit/>
        </a:bodyPr>
        <a:lstStyle/>
        <a:p>
          <a:pPr marL="228600" lvl="1" indent="-228600" algn="l" defTabSz="9334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>
              <a:solidFill>
                <a:schemeClr val="tx1">
                  <a:lumMod val="50000"/>
                </a:schemeClr>
              </a:solidFill>
              <a:latin typeface="Arial"/>
            </a:rPr>
            <a:t>Layering on</a:t>
          </a:r>
          <a:r>
            <a:rPr lang="en-US" sz="2100" kern="1200">
              <a:solidFill>
                <a:schemeClr val="tx1">
                  <a:lumMod val="50000"/>
                </a:schemeClr>
              </a:solidFill>
            </a:rPr>
            <a:t> objectives of </a:t>
          </a:r>
          <a:r>
            <a:rPr lang="en-US" sz="2100" kern="1200">
              <a:solidFill>
                <a:schemeClr val="tx1">
                  <a:lumMod val="50000"/>
                </a:schemeClr>
              </a:solidFill>
              <a:latin typeface="Arial"/>
            </a:rPr>
            <a:t>increasing importance, mimicking human behaviour</a:t>
          </a:r>
          <a:endParaRPr lang="en-US" sz="2100" kern="1200">
            <a:solidFill>
              <a:schemeClr val="tx1">
                <a:lumMod val="50000"/>
              </a:schemeClr>
            </a:solidFill>
          </a:endParaRPr>
        </a:p>
      </dsp:txBody>
      <dsp:txXfrm rot="-5400000">
        <a:off x="1033387" y="2610310"/>
        <a:ext cx="5595698" cy="86588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7d3f18ae34_4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7d3f18ae34_4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" name="Google Shape;11;p2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2" name="Google Shape;12;p2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13" name="Google Shape;13;p2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w="762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4" name="Google Shape;14;p2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15" name="Google Shape;15;p2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16" name="Google Shape;16;p2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w="762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8" name="Google Shape;18;p2"/>
          <p:cNvSpPr txBox="1">
            <a:spLocks noGrp="1"/>
          </p:cNvSpPr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subTitle" idx="1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1"/>
          <p:cNvSpPr txBox="1">
            <a:spLocks noGrp="1"/>
          </p:cNvSpPr>
          <p:nvPr>
            <p:ph type="body" idx="1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9" name="Google Shape;59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1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2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6"/>
        </a:solid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7" name="Google Shape;47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8" name="Google Shape;48;p9"/>
          <p:cNvSpPr txBox="1">
            <a:spLocks noGrp="1"/>
          </p:cNvSpPr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ubTitle" idx="1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>
            <a:spLocks noGrp="1"/>
          </p:cNvSpPr>
          <p:nvPr>
            <p:ph type="body" idx="1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>
            <a:endParaRPr/>
          </a:p>
        </p:txBody>
      </p:sp>
      <p:sp>
        <p:nvSpPr>
          <p:cNvPr id="54" name="Google Shape;5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tropic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5.sv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>
            <a:spLocks noGrp="1"/>
          </p:cNvSpPr>
          <p:nvPr>
            <p:ph type="ctrTitle"/>
          </p:nvPr>
        </p:nvSpPr>
        <p:spPr>
          <a:xfrm>
            <a:off x="1159573" y="1323339"/>
            <a:ext cx="7136700" cy="102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Robo-</a:t>
            </a:r>
            <a:r>
              <a:rPr lang="en-GB" err="1"/>
              <a:t>Daycare</a:t>
            </a:r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subTitle" idx="1"/>
          </p:nvPr>
        </p:nvSpPr>
        <p:spPr>
          <a:xfrm>
            <a:off x="2292673" y="2328552"/>
            <a:ext cx="4870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/>
              <a:t>Anmol Khanna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/>
              <a:t> </a:t>
            </a:r>
            <a:r>
              <a:rPr lang="en-GB" sz="2000" err="1"/>
              <a:t>Anubhab</a:t>
            </a:r>
            <a:r>
              <a:rPr lang="en-GB" sz="2000"/>
              <a:t> Sen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err="1"/>
              <a:t>Geethika</a:t>
            </a:r>
            <a:r>
              <a:rPr lang="en-GB" sz="2000"/>
              <a:t> </a:t>
            </a:r>
            <a:r>
              <a:rPr lang="en-GB" sz="2000" err="1"/>
              <a:t>Rasineni</a:t>
            </a:r>
            <a:endParaRPr lang="en-GB" sz="2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/>
              <a:t>Pooja </a:t>
            </a:r>
            <a:r>
              <a:rPr lang="en-GB" sz="2000" err="1"/>
              <a:t>Anjee</a:t>
            </a:r>
            <a:br>
              <a:rPr lang="en-GB" sz="2000"/>
            </a:br>
            <a:r>
              <a:rPr lang="en-GB" sz="2000"/>
              <a:t> Saurabh </a:t>
            </a:r>
            <a:r>
              <a:rPr lang="en-GB" sz="2000" err="1"/>
              <a:t>Ravindranath</a:t>
            </a:r>
            <a:endParaRPr sz="20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89CF79C-257B-D943-8F7A-ED4AB57925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496" y="1050798"/>
            <a:ext cx="1905000" cy="1905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D508E4-E9C8-DA45-B7D7-D0AFCD2E9A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977" y="2021057"/>
            <a:ext cx="2581482" cy="913128"/>
          </a:xfrm>
        </p:spPr>
        <p:txBody>
          <a:bodyPr/>
          <a:lstStyle/>
          <a:p>
            <a:r>
              <a:rPr lang="en-US"/>
              <a:t>Applications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51C3AA29-C1B5-FD4A-ADAD-F37D02D544A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52745218"/>
              </p:ext>
            </p:extLst>
          </p:nvPr>
        </p:nvGraphicFramePr>
        <p:xfrm>
          <a:off x="2931459" y="445621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482676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6E08A2D5-1E5B-4095-9B4C-39BD2776D49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63350492"/>
              </p:ext>
            </p:extLst>
          </p:nvPr>
        </p:nvGraphicFramePr>
        <p:xfrm>
          <a:off x="1301964" y="582330"/>
          <a:ext cx="6675927" cy="40419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1957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9"/>
          <p:cNvSpPr txBox="1">
            <a:spLocks noGrp="1"/>
          </p:cNvSpPr>
          <p:nvPr>
            <p:ph type="title"/>
          </p:nvPr>
        </p:nvSpPr>
        <p:spPr>
          <a:xfrm>
            <a:off x="-1125450" y="2092675"/>
            <a:ext cx="8520600" cy="182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Thank you</a:t>
            </a:r>
            <a:endParaRPr sz="48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rrow: Right 18">
            <a:extLst>
              <a:ext uri="{FF2B5EF4-FFF2-40B4-BE49-F238E27FC236}">
                <a16:creationId xmlns:a16="http://schemas.microsoft.com/office/drawing/2014/main" id="{08FD289E-3CEE-4885-B9FD-9FF1D03FCD85}"/>
              </a:ext>
            </a:extLst>
          </p:cNvPr>
          <p:cNvSpPr/>
          <p:nvPr/>
        </p:nvSpPr>
        <p:spPr>
          <a:xfrm>
            <a:off x="1880551" y="2654598"/>
            <a:ext cx="1399188" cy="4828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5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FA522F8A-46BE-4B26-94E0-0ED0FE45A2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248" y="2538248"/>
            <a:ext cx="1573267" cy="712404"/>
          </a:xfrm>
          <a:prstGeom prst="rect">
            <a:avLst/>
          </a:prstGeom>
        </p:spPr>
      </p:pic>
      <p:pic>
        <p:nvPicPr>
          <p:cNvPr id="4" name="Picture 4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29FDBA22-29ED-4D32-8D60-C2BDF1DC267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917" t="2715" r="1978" b="-2564"/>
          <a:stretch/>
        </p:blipFill>
        <p:spPr>
          <a:xfrm>
            <a:off x="3200400" y="1208529"/>
            <a:ext cx="5857089" cy="3637884"/>
          </a:xfrm>
          <a:prstGeom prst="rect">
            <a:avLst/>
          </a:prstGeom>
        </p:spPr>
      </p:pic>
      <p:pic>
        <p:nvPicPr>
          <p:cNvPr id="12" name="Graphic 27" descr="Windy">
            <a:extLst>
              <a:ext uri="{FF2B5EF4-FFF2-40B4-BE49-F238E27FC236}">
                <a16:creationId xmlns:a16="http://schemas.microsoft.com/office/drawing/2014/main" id="{AC46AB87-D644-42A6-87BA-8E1A691FC1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39806" y="1286859"/>
            <a:ext cx="352755" cy="352755"/>
          </a:xfrm>
          <a:prstGeom prst="rect">
            <a:avLst/>
          </a:prstGeom>
        </p:spPr>
      </p:pic>
      <p:pic>
        <p:nvPicPr>
          <p:cNvPr id="13" name="Graphic 29" descr="Soccer">
            <a:extLst>
              <a:ext uri="{FF2B5EF4-FFF2-40B4-BE49-F238E27FC236}">
                <a16:creationId xmlns:a16="http://schemas.microsoft.com/office/drawing/2014/main" id="{06877A58-9CDA-4DE1-A63C-E6180D81BA8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977227" y="1745045"/>
            <a:ext cx="318269" cy="352755"/>
          </a:xfrm>
          <a:prstGeom prst="rect">
            <a:avLst/>
          </a:prstGeom>
        </p:spPr>
      </p:pic>
      <p:pic>
        <p:nvPicPr>
          <p:cNvPr id="14" name="Graphic 39" descr="Soccer Goal">
            <a:extLst>
              <a:ext uri="{FF2B5EF4-FFF2-40B4-BE49-F238E27FC236}">
                <a16:creationId xmlns:a16="http://schemas.microsoft.com/office/drawing/2014/main" id="{6B376D67-03EA-4899-B5EA-09DBC695FD0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656988" y="2178598"/>
            <a:ext cx="421729" cy="421729"/>
          </a:xfrm>
          <a:prstGeom prst="rect">
            <a:avLst/>
          </a:prstGeom>
        </p:spPr>
      </p:pic>
      <p:pic>
        <p:nvPicPr>
          <p:cNvPr id="15" name="Graphic 37" descr="Soccer ball">
            <a:extLst>
              <a:ext uri="{FF2B5EF4-FFF2-40B4-BE49-F238E27FC236}">
                <a16:creationId xmlns:a16="http://schemas.microsoft.com/office/drawing/2014/main" id="{D74D0967-B902-467E-B5F2-0A374C11A3A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588014" y="2720537"/>
            <a:ext cx="273927" cy="25422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1B2F200-7848-486C-A0D8-9C0B5F198CD7}"/>
              </a:ext>
            </a:extLst>
          </p:cNvPr>
          <p:cNvSpPr txBox="1"/>
          <p:nvPr/>
        </p:nvSpPr>
        <p:spPr>
          <a:xfrm>
            <a:off x="1880038" y="2500805"/>
            <a:ext cx="1186357" cy="44627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900" b="1">
                <a:solidFill>
                  <a:schemeClr val="accent2">
                    <a:lumMod val="50000"/>
                  </a:schemeClr>
                </a:solidFill>
              </a:rPr>
              <a:t>Transfer Learning</a:t>
            </a:r>
            <a:endParaRPr lang="en-US" sz="900">
              <a:solidFill>
                <a:schemeClr val="accent2">
                  <a:lumMod val="50000"/>
                </a:schemeClr>
              </a:solidFill>
            </a:endParaRPr>
          </a:p>
          <a:p>
            <a:pPr algn="l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8D8822D-CAD8-4BB9-9FAC-304340BA10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869" y="215954"/>
            <a:ext cx="8520600" cy="707400"/>
          </a:xfrm>
        </p:spPr>
        <p:txBody>
          <a:bodyPr/>
          <a:lstStyle/>
          <a:p>
            <a:pPr algn="ctr"/>
            <a:r>
              <a:rPr lang="en-US"/>
              <a:t>What We Built?</a:t>
            </a:r>
          </a:p>
        </p:txBody>
      </p:sp>
    </p:spTree>
    <p:extLst>
      <p:ext uri="{BB962C8B-B14F-4D97-AF65-F5344CB8AC3E}">
        <p14:creationId xmlns:p14="http://schemas.microsoft.com/office/powerpoint/2010/main" val="33311763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9F2E73-1DE0-4118-8E10-E77F42839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895" y="-30382"/>
            <a:ext cx="8520600" cy="707400"/>
          </a:xfrm>
        </p:spPr>
        <p:txBody>
          <a:bodyPr/>
          <a:lstStyle/>
          <a:p>
            <a:r>
              <a:rPr lang="en-US"/>
              <a:t>                           Results and Analysis 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2ECA28-D059-45AB-9229-F168ADBA9653}"/>
              </a:ext>
            </a:extLst>
          </p:cNvPr>
          <p:cNvSpPr txBox="1"/>
          <p:nvPr/>
        </p:nvSpPr>
        <p:spPr>
          <a:xfrm flipV="1">
            <a:off x="438994" y="1492755"/>
            <a:ext cx="8225553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" name="Flowchart: Document 4">
            <a:extLst>
              <a:ext uri="{FF2B5EF4-FFF2-40B4-BE49-F238E27FC236}">
                <a16:creationId xmlns:a16="http://schemas.microsoft.com/office/drawing/2014/main" id="{8C38BF50-9B2B-4996-B767-B1EFF4CAF030}"/>
              </a:ext>
            </a:extLst>
          </p:cNvPr>
          <p:cNvSpPr/>
          <p:nvPr/>
        </p:nvSpPr>
        <p:spPr>
          <a:xfrm>
            <a:off x="646603" y="1194496"/>
            <a:ext cx="3140720" cy="1087367"/>
          </a:xfrm>
          <a:prstGeom prst="flowChart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cs typeface="Arial"/>
              </a:rPr>
              <a:t>How effective is transfer learning? </a:t>
            </a:r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E198706-85C1-439D-8C93-9EB748D3224D}"/>
              </a:ext>
            </a:extLst>
          </p:cNvPr>
          <p:cNvSpPr/>
          <p:nvPr/>
        </p:nvSpPr>
        <p:spPr>
          <a:xfrm>
            <a:off x="5078258" y="1803511"/>
            <a:ext cx="3332905" cy="31204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ea typeface="+mn-lt"/>
                <a:cs typeface="+mn-lt"/>
              </a:rPr>
              <a:t>To identify the feasibility of transfer learning in this domain</a:t>
            </a:r>
          </a:p>
          <a:p>
            <a:pPr algn="ctr"/>
            <a:endParaRPr lang="en-US">
              <a:cs typeface="Arial"/>
            </a:endParaRPr>
          </a:p>
          <a:p>
            <a:pPr algn="ctr"/>
            <a:endParaRPr lang="en-US">
              <a:cs typeface="Arial"/>
            </a:endParaRPr>
          </a:p>
          <a:p>
            <a:pPr algn="ctr"/>
            <a:r>
              <a:rPr lang="en-US">
                <a:cs typeface="Arial"/>
              </a:rPr>
              <a:t>Use transfer learning to teach the agents how to walk in windy environments</a:t>
            </a:r>
          </a:p>
        </p:txBody>
      </p:sp>
      <p:sp>
        <p:nvSpPr>
          <p:cNvPr id="7" name="Callout: Right Arrow 6">
            <a:extLst>
              <a:ext uri="{FF2B5EF4-FFF2-40B4-BE49-F238E27FC236}">
                <a16:creationId xmlns:a16="http://schemas.microsoft.com/office/drawing/2014/main" id="{0FF3E3D2-9E1C-4602-BAE9-AC55A34802DC}"/>
              </a:ext>
            </a:extLst>
          </p:cNvPr>
          <p:cNvSpPr/>
          <p:nvPr/>
        </p:nvSpPr>
        <p:spPr>
          <a:xfrm>
            <a:off x="1048677" y="2720188"/>
            <a:ext cx="2634968" cy="1228977"/>
          </a:xfrm>
          <a:prstGeom prst="righ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ea typeface="+mn-lt"/>
              <a:cs typeface="+mn-lt"/>
            </a:endParaRPr>
          </a:p>
          <a:p>
            <a:pPr algn="ctr"/>
            <a:r>
              <a:rPr lang="en-US">
                <a:ea typeface="+mn-lt"/>
                <a:cs typeface="+mn-lt"/>
              </a:rPr>
              <a:t>Experiment one</a:t>
            </a:r>
            <a:endParaRPr lang="en-US"/>
          </a:p>
          <a:p>
            <a:pPr algn="ctr"/>
            <a:endParaRPr lang="en-US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977258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1F2879-16FB-483A-8901-0C94A13CF7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045" y="-30382"/>
            <a:ext cx="8287954" cy="666940"/>
          </a:xfrm>
        </p:spPr>
        <p:txBody>
          <a:bodyPr/>
          <a:lstStyle/>
          <a:p>
            <a:r>
              <a:rPr lang="en-US"/>
              <a:t>                      Results of Experiment one 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0F99AD0E-AE4D-4CA8-A0F3-9AA2026E95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75" y="753260"/>
            <a:ext cx="4294010" cy="3553677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A995CD6B-C8BD-4EB1-803A-9FE2652DF7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4157" y="751841"/>
            <a:ext cx="4387432" cy="347916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508F347-0A82-46CD-A95B-AEF164282019}"/>
              </a:ext>
            </a:extLst>
          </p:cNvPr>
          <p:cNvSpPr txBox="1"/>
          <p:nvPr/>
        </p:nvSpPr>
        <p:spPr>
          <a:xfrm>
            <a:off x="226578" y="4275123"/>
            <a:ext cx="4078385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Hopper-Wind environment-  when the agent is trained from scratch.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85BF051-4A7D-4DCB-97B9-13AD1E9872CD}"/>
              </a:ext>
            </a:extLst>
          </p:cNvPr>
          <p:cNvSpPr/>
          <p:nvPr/>
        </p:nvSpPr>
        <p:spPr>
          <a:xfrm>
            <a:off x="4611012" y="4310741"/>
            <a:ext cx="6131859" cy="307777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US"/>
              <a:t>  Hopper-Wind environment -using transfer learning</a:t>
            </a:r>
          </a:p>
        </p:txBody>
      </p:sp>
    </p:spTree>
    <p:extLst>
      <p:ext uri="{BB962C8B-B14F-4D97-AF65-F5344CB8AC3E}">
        <p14:creationId xmlns:p14="http://schemas.microsoft.com/office/powerpoint/2010/main" val="39433458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35308AE-961F-47C1-BF70-96A9DFB9424E}"/>
              </a:ext>
            </a:extLst>
          </p:cNvPr>
          <p:cNvCxnSpPr/>
          <p:nvPr/>
        </p:nvCxnSpPr>
        <p:spPr>
          <a:xfrm>
            <a:off x="4558204" y="986"/>
            <a:ext cx="29560" cy="1684938"/>
          </a:xfrm>
          <a:prstGeom prst="straightConnector1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8CBA89C-47D6-49E0-8349-A2E29DDDB58E}"/>
              </a:ext>
            </a:extLst>
          </p:cNvPr>
          <p:cNvCxnSpPr>
            <a:cxnSpLocks/>
          </p:cNvCxnSpPr>
          <p:nvPr/>
        </p:nvCxnSpPr>
        <p:spPr>
          <a:xfrm>
            <a:off x="4558203" y="3365938"/>
            <a:ext cx="29560" cy="1684938"/>
          </a:xfrm>
          <a:prstGeom prst="straightConnector1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E5CD91D-573A-40F9-911E-56400071485A}"/>
              </a:ext>
            </a:extLst>
          </p:cNvPr>
          <p:cNvSpPr txBox="1"/>
          <p:nvPr/>
        </p:nvSpPr>
        <p:spPr>
          <a:xfrm>
            <a:off x="3200400" y="1998279"/>
            <a:ext cx="2762906" cy="141577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800"/>
              <a:t>Transfer learning proved to be computationally </a:t>
            </a:r>
            <a:br>
              <a:rPr lang="en-US" sz="1800"/>
            </a:br>
            <a:r>
              <a:rPr lang="en-US" sz="1800"/>
              <a:t>less expensive and much faster</a:t>
            </a:r>
          </a:p>
          <a:p>
            <a:pPr algn="l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7880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F3623-88C1-4268-B426-0A7849F3D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Reward Functions</a:t>
            </a:r>
          </a:p>
        </p:txBody>
      </p:sp>
      <p:pic>
        <p:nvPicPr>
          <p:cNvPr id="6" name="Picture 6" descr="A close up of a sign&#10;&#10;Description generated with high confidence">
            <a:extLst>
              <a:ext uri="{FF2B5EF4-FFF2-40B4-BE49-F238E27FC236}">
                <a16:creationId xmlns:a16="http://schemas.microsoft.com/office/drawing/2014/main" id="{FC77C0C7-8219-4360-8791-E66A47E7FB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043" y="1350133"/>
            <a:ext cx="7913914" cy="3373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2877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DD29C1-1003-41C5-8453-B3B2392297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355" y="262954"/>
            <a:ext cx="8520600" cy="707400"/>
          </a:xfrm>
        </p:spPr>
        <p:txBody>
          <a:bodyPr/>
          <a:lstStyle/>
          <a:p>
            <a:r>
              <a:rPr lang="en-US"/>
              <a:t>                    Teaching agent to play soccer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C05A6A-6E98-42AF-A4F2-189E0C862949}"/>
              </a:ext>
            </a:extLst>
          </p:cNvPr>
          <p:cNvSpPr txBox="1"/>
          <p:nvPr/>
        </p:nvSpPr>
        <p:spPr>
          <a:xfrm>
            <a:off x="3554426" y="1184978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Walker dribbling a ball</a:t>
            </a:r>
          </a:p>
        </p:txBody>
      </p:sp>
      <p:pic>
        <p:nvPicPr>
          <p:cNvPr id="3" name="Picture 4" descr="A close up of a white wall&#10;&#10;Description generated with high confidence">
            <a:extLst>
              <a:ext uri="{FF2B5EF4-FFF2-40B4-BE49-F238E27FC236}">
                <a16:creationId xmlns:a16="http://schemas.microsoft.com/office/drawing/2014/main" id="{B9A99314-1246-4134-8D38-6DAACB3931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7170" y="1706610"/>
            <a:ext cx="4917933" cy="3065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9954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468012D9-8AFC-4620-A87A-E8E3273EA8E0}"/>
              </a:ext>
            </a:extLst>
          </p:cNvPr>
          <p:cNvSpPr/>
          <p:nvPr/>
        </p:nvSpPr>
        <p:spPr>
          <a:xfrm>
            <a:off x="3730516" y="1091574"/>
            <a:ext cx="1625818" cy="1359774"/>
          </a:xfrm>
          <a:prstGeom prst="rect">
            <a:avLst/>
          </a:prstGeom>
          <a:solidFill>
            <a:schemeClr val="bg1"/>
          </a:solidFill>
          <a:ln w="63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rgbClr val="000000"/>
                </a:solidFill>
                <a:cs typeface="Arial"/>
              </a:rPr>
              <a:t>Agent Learning to Kick the Ball</a:t>
            </a:r>
          </a:p>
        </p:txBody>
      </p:sp>
      <p:sp>
        <p:nvSpPr>
          <p:cNvPr id="15" name="Half Frame 14">
            <a:extLst>
              <a:ext uri="{FF2B5EF4-FFF2-40B4-BE49-F238E27FC236}">
                <a16:creationId xmlns:a16="http://schemas.microsoft.com/office/drawing/2014/main" id="{57BAF911-3040-4C9D-BA90-D90E30FCC87A}"/>
              </a:ext>
            </a:extLst>
          </p:cNvPr>
          <p:cNvSpPr/>
          <p:nvPr/>
        </p:nvSpPr>
        <p:spPr>
          <a:xfrm>
            <a:off x="3730516" y="1091574"/>
            <a:ext cx="443405" cy="463112"/>
          </a:xfrm>
          <a:prstGeom prst="half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Half Frame 18">
            <a:extLst>
              <a:ext uri="{FF2B5EF4-FFF2-40B4-BE49-F238E27FC236}">
                <a16:creationId xmlns:a16="http://schemas.microsoft.com/office/drawing/2014/main" id="{DDF3655D-D27D-4C9A-A559-C6D81E61A1C1}"/>
              </a:ext>
            </a:extLst>
          </p:cNvPr>
          <p:cNvSpPr/>
          <p:nvPr/>
        </p:nvSpPr>
        <p:spPr>
          <a:xfrm rot="10740000">
            <a:off x="4907718" y="2010527"/>
            <a:ext cx="443405" cy="430455"/>
          </a:xfrm>
          <a:prstGeom prst="half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805EA0-8932-421A-9965-FC1BD2752AB6}"/>
              </a:ext>
            </a:extLst>
          </p:cNvPr>
          <p:cNvSpPr txBox="1"/>
          <p:nvPr/>
        </p:nvSpPr>
        <p:spPr>
          <a:xfrm>
            <a:off x="876770" y="3616778"/>
            <a:ext cx="2743200" cy="523220"/>
          </a:xfrm>
          <a:prstGeom prst="rect">
            <a:avLst/>
          </a:prstGeom>
          <a:noFill/>
          <a:ln>
            <a:solidFill>
              <a:schemeClr val="tx1">
                <a:lumMod val="50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When reward function is dominated by Alive Bonus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860A1A-F146-4583-89AD-DF2B512BDEB3}"/>
              </a:ext>
            </a:extLst>
          </p:cNvPr>
          <p:cNvSpPr txBox="1"/>
          <p:nvPr/>
        </p:nvSpPr>
        <p:spPr>
          <a:xfrm>
            <a:off x="5355772" y="3616778"/>
            <a:ext cx="2915635" cy="523220"/>
          </a:xfrm>
          <a:prstGeom prst="rect">
            <a:avLst/>
          </a:prstGeom>
          <a:noFill/>
          <a:ln>
            <a:solidFill>
              <a:schemeClr val="tx1">
                <a:lumMod val="50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When reward function is dominated by Ball Bonus</a:t>
            </a:r>
          </a:p>
        </p:txBody>
      </p:sp>
      <p:pic>
        <p:nvPicPr>
          <p:cNvPr id="3" name="Picture 4" descr="A close up of a person&#10;&#10;Description generated with high confidence">
            <a:extLst>
              <a:ext uri="{FF2B5EF4-FFF2-40B4-BE49-F238E27FC236}">
                <a16:creationId xmlns:a16="http://schemas.microsoft.com/office/drawing/2014/main" id="{A8C97AD3-0BEF-46BD-98F8-E4A30AC604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581" y="413330"/>
            <a:ext cx="2856659" cy="2951124"/>
          </a:xfrm>
          <a:prstGeom prst="rect">
            <a:avLst/>
          </a:prstGeom>
        </p:spPr>
      </p:pic>
      <p:pic>
        <p:nvPicPr>
          <p:cNvPr id="7" name="Picture 7" descr="A person skiing down a snowy hill&#10;&#10;Description generated with high confidence">
            <a:extLst>
              <a:ext uri="{FF2B5EF4-FFF2-40B4-BE49-F238E27FC236}">
                <a16:creationId xmlns:a16="http://schemas.microsoft.com/office/drawing/2014/main" id="{8C6C9A1E-70A6-4F2D-984B-89DDBD4091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6133" y="413329"/>
            <a:ext cx="2797828" cy="2892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0241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E527CF-4151-4035-BB5F-7525FC551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Demo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29F346-4133-48C6-9D5B-37CF281D4B36}"/>
              </a:ext>
            </a:extLst>
          </p:cNvPr>
          <p:cNvSpPr txBox="1"/>
          <p:nvPr/>
        </p:nvSpPr>
        <p:spPr>
          <a:xfrm>
            <a:off x="3635347" y="2312804"/>
            <a:ext cx="646553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F28883C-2AA7-491A-9DED-3E1A55FE9B3E}"/>
              </a:ext>
            </a:extLst>
          </p:cNvPr>
          <p:cNvSpPr txBox="1">
            <a:spLocks/>
          </p:cNvSpPr>
          <p:nvPr/>
        </p:nvSpPr>
        <p:spPr>
          <a:xfrm>
            <a:off x="261800" y="2185487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pPr algn="ctr"/>
            <a:r>
              <a:rPr lang="en-US" b="0"/>
              <a:t>Walker and Humanoid playing soccer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081231"/>
      </p:ext>
    </p:extLst>
  </p:cSld>
  <p:clrMapOvr>
    <a:masterClrMapping/>
  </p:clrMapOvr>
</p:sld>
</file>

<file path=ppt/theme/theme1.xml><?xml version="1.0" encoding="utf-8"?>
<a:theme xmlns:a="http://schemas.openxmlformats.org/drawingml/2006/main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009668"/>
      </a:accent2>
      <a:accent3>
        <a:srgbClr val="4DB6AC"/>
      </a:accent3>
      <a:accent4>
        <a:srgbClr val="FF9800"/>
      </a:accent4>
      <a:accent5>
        <a:srgbClr val="CE93D8"/>
      </a:accent5>
      <a:accent6>
        <a:srgbClr val="EEFF41"/>
      </a:accent6>
      <a:hlink>
        <a:srgbClr val="CE93D8"/>
      </a:hlink>
      <a:folHlink>
        <a:srgbClr val="CE93D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(16:9)</PresentationFormat>
  <Slides>12</Slides>
  <Notes>2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Tropic</vt:lpstr>
      <vt:lpstr>Robo-Daycare</vt:lpstr>
      <vt:lpstr>What We Built?</vt:lpstr>
      <vt:lpstr>                           Results and Analysis </vt:lpstr>
      <vt:lpstr>                      Results of Experiment one </vt:lpstr>
      <vt:lpstr>PowerPoint Presentation</vt:lpstr>
      <vt:lpstr>Reward Functions</vt:lpstr>
      <vt:lpstr>                    Teaching agent to play soccer</vt:lpstr>
      <vt:lpstr>PowerPoint Presentation</vt:lpstr>
      <vt:lpstr>Demo</vt:lpstr>
      <vt:lpstr>Applications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Robo-Daycare</dc:title>
  <cp:revision>2</cp:revision>
  <dcterms:modified xsi:type="dcterms:W3CDTF">2020-04-28T05:00:43Z</dcterms:modified>
</cp:coreProperties>
</file>